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Source Code Pro"/>
      <p:regular r:id="rId14"/>
      <p:bold r:id="rId15"/>
      <p:italic r:id="rId16"/>
      <p:boldItalic r:id="rId17"/>
    </p:embeddedFont>
    <p:embeddedFont>
      <p:font typeface="Oswald"/>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SourceCodePro-bold.fntdata"/><Relationship Id="rId14" Type="http://schemas.openxmlformats.org/officeDocument/2006/relationships/font" Target="fonts/SourceCodePro-regular.fntdata"/><Relationship Id="rId17" Type="http://schemas.openxmlformats.org/officeDocument/2006/relationships/font" Target="fonts/SourceCodePro-boldItalic.fntdata"/><Relationship Id="rId16" Type="http://schemas.openxmlformats.org/officeDocument/2006/relationships/font" Target="fonts/SourceCodePro-italic.fntdata"/><Relationship Id="rId5" Type="http://schemas.openxmlformats.org/officeDocument/2006/relationships/notesMaster" Target="notesMasters/notesMaster1.xml"/><Relationship Id="rId19" Type="http://schemas.openxmlformats.org/officeDocument/2006/relationships/font" Target="fonts/Oswald-bold.fntdata"/><Relationship Id="rId6" Type="http://schemas.openxmlformats.org/officeDocument/2006/relationships/slide" Target="slides/slide1.xml"/><Relationship Id="rId18" Type="http://schemas.openxmlformats.org/officeDocument/2006/relationships/font" Target="fonts/Oswald-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2f988e0777b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2f988e0777b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f988e0777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f988e0777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f9f4874f5a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f9f4874f5a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f988e0777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f988e0777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f9f4874f5a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2f9f4874f5a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f988e0777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2f988e0777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2f988e0777b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2f988e0777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2f988e0777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2f988e0777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5" y="0"/>
            <a:ext cx="9144000" cy="3124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Google Shape;13;p2"/>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cap="flat" cmpd="sng" w="28575">
            <a:solidFill>
              <a:schemeClr val="dk1"/>
            </a:solidFill>
            <a:prstDash val="lgDash"/>
            <a:round/>
            <a:headEnd len="sm" w="sm" type="none"/>
            <a:tailEnd len="sm" w="sm" type="none"/>
          </a:ln>
        </p:spPr>
      </p:cxnSp>
      <p:sp>
        <p:nvSpPr>
          <p:cNvPr id="53" name="Google Shape;53;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430800" y="1889700"/>
            <a:ext cx="8282400" cy="15165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1" name="Google Shape;21;p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6" name="Google Shape;26;p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Google Shape;27;p5"/>
          <p:cNvSpPr txBox="1"/>
          <p:nvPr>
            <p:ph idx="1" type="body"/>
          </p:nvPr>
        </p:nvSpPr>
        <p:spPr>
          <a:xfrm>
            <a:off x="3117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cap="flat" cmpd="sng" w="19050">
            <a:solidFill>
              <a:schemeClr val="dk2"/>
            </a:solidFill>
            <a:prstDash val="lgDash"/>
            <a:round/>
            <a:headEnd len="sm" w="sm" type="none"/>
            <a:tailEnd len="sm" w="sm" type="none"/>
          </a:ln>
        </p:spPr>
      </p:cxnSp>
      <p:sp>
        <p:nvSpPr>
          <p:cNvPr id="35" name="Google Shape;35;p7"/>
          <p:cNvSpPr txBox="1"/>
          <p:nvPr>
            <p:ph type="title"/>
          </p:nvPr>
        </p:nvSpPr>
        <p:spPr>
          <a:xfrm>
            <a:off x="311700" y="6318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6" name="Google Shape;36;p7"/>
          <p:cNvSpPr txBox="1"/>
          <p:nvPr>
            <p:ph idx="1" type="body"/>
          </p:nvPr>
        </p:nvSpPr>
        <p:spPr>
          <a:xfrm>
            <a:off x="311700" y="1618204"/>
            <a:ext cx="2808000" cy="29508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7" name="Google Shape;37;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8" name="Shape 38"/>
        <p:cNvGrpSpPr/>
        <p:nvPr/>
      </p:nvGrpSpPr>
      <p:grpSpPr>
        <a:xfrm>
          <a:off x="0" y="0"/>
          <a:ext cx="0" cy="0"/>
          <a:chOff x="0" y="0"/>
          <a:chExt cx="0" cy="0"/>
        </a:xfrm>
      </p:grpSpPr>
      <p:sp>
        <p:nvSpPr>
          <p:cNvPr id="39" name="Google Shape;39;p8"/>
          <p:cNvSpPr txBox="1"/>
          <p:nvPr>
            <p:ph type="title"/>
          </p:nvPr>
        </p:nvSpPr>
        <p:spPr>
          <a:xfrm>
            <a:off x="490250" y="528900"/>
            <a:ext cx="5678100" cy="40857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1"/>
        </a:solidFill>
      </p:bgPr>
    </p:bg>
    <p:spTree>
      <p:nvGrpSpPr>
        <p:cNvPr id="4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577200" cy="0"/>
          </a:xfrm>
          <a:prstGeom prst="straightConnector1">
            <a:avLst/>
          </a:prstGeom>
          <a:noFill/>
          <a:ln cap="flat" cmpd="sng" w="19050">
            <a:solidFill>
              <a:schemeClr val="dk1"/>
            </a:solidFill>
            <a:prstDash val="lgDash"/>
            <a:round/>
            <a:headEnd len="sm" w="sm" type="none"/>
            <a:tailEnd len="sm" w="sm" type="none"/>
          </a:ln>
        </p:spPr>
      </p:cxnSp>
      <p:sp>
        <p:nvSpPr>
          <p:cNvPr id="44" name="Google Shape;44;p9"/>
          <p:cNvSpPr txBox="1"/>
          <p:nvPr>
            <p:ph type="title"/>
          </p:nvPr>
        </p:nvSpPr>
        <p:spPr>
          <a:xfrm>
            <a:off x="265500" y="1078750"/>
            <a:ext cx="4045200" cy="1789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45" name="Google Shape;45;p9"/>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Font typeface="Oswald"/>
              <a:buNone/>
              <a:defRPr sz="2100">
                <a:latin typeface="Oswald"/>
                <a:ea typeface="Oswald"/>
                <a:cs typeface="Oswald"/>
                <a:sym typeface="Oswald"/>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dern-writer">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72500"/>
            <a:ext cx="8520600" cy="7335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Google Shape;7;p1"/>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Universal Response Engine: LLMs for Good</a:t>
            </a:r>
            <a:endParaRPr/>
          </a:p>
        </p:txBody>
      </p:sp>
      <p:sp>
        <p:nvSpPr>
          <p:cNvPr id="63" name="Google Shape;63;p13"/>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sdmay25-35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Project Overview</a:t>
            </a:r>
            <a:endParaRPr/>
          </a:p>
        </p:txBody>
      </p:sp>
      <p:sp>
        <p:nvSpPr>
          <p:cNvPr id="69" name="Google Shape;69;p1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Our project aims to develop a comprehensive, multimodal platform to provide support for people in need in the form of a large language model. These needs could be physical, mental, or just general guidance during hard times.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p:nvPr/>
        </p:nvSpPr>
        <p:spPr>
          <a:xfrm>
            <a:off x="34850" y="11625"/>
            <a:ext cx="9144000" cy="5143500"/>
          </a:xfrm>
          <a:prstGeom prst="rect">
            <a:avLst/>
          </a:prstGeom>
          <a:solidFill>
            <a:srgbClr val="8CB9FF"/>
          </a:solidFill>
          <a:ln cap="flat" cmpd="sng" w="9525">
            <a:solidFill>
              <a:srgbClr val="8CB9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Source Code Pro"/>
              <a:ea typeface="Source Code Pro"/>
              <a:cs typeface="Source Code Pro"/>
              <a:sym typeface="Source Code Pro"/>
            </a:endParaRPr>
          </a:p>
        </p:txBody>
      </p:sp>
      <p:pic>
        <p:nvPicPr>
          <p:cNvPr id="75" name="Google Shape;75;p15"/>
          <p:cNvPicPr preferRelativeResize="0"/>
          <p:nvPr/>
        </p:nvPicPr>
        <p:blipFill>
          <a:blip r:embed="rId3">
            <a:alphaModFix/>
          </a:blip>
          <a:stretch>
            <a:fillRect/>
          </a:stretch>
        </p:blipFill>
        <p:spPr>
          <a:xfrm>
            <a:off x="763875" y="0"/>
            <a:ext cx="7616261" cy="5143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Problem Statement</a:t>
            </a:r>
            <a:endParaRPr/>
          </a:p>
        </p:txBody>
      </p:sp>
      <p:sp>
        <p:nvSpPr>
          <p:cNvPr id="81" name="Google Shape;81;p16"/>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Vulnerable groups of people, such as homeless or displaced individuals, have difficulty accessing essential services and support, especially during crises. This issue arises everywhere across the world, from cities, to suburbs, or to isolated communities. Creating an interactive information hub that provides timely, accurate, and locally relevant resources can greatly help those in need and in many different situations.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pic>
        <p:nvPicPr>
          <p:cNvPr id="86" name="Google Shape;86;p17"/>
          <p:cNvPicPr preferRelativeResize="0"/>
          <p:nvPr/>
        </p:nvPicPr>
        <p:blipFill>
          <a:blip r:embed="rId3">
            <a:alphaModFix/>
          </a:blip>
          <a:stretch>
            <a:fillRect/>
          </a:stretch>
        </p:blipFill>
        <p:spPr>
          <a:xfrm>
            <a:off x="51225" y="1959725"/>
            <a:ext cx="3079400" cy="3079400"/>
          </a:xfrm>
          <a:prstGeom prst="rect">
            <a:avLst/>
          </a:prstGeom>
          <a:noFill/>
          <a:ln>
            <a:noFill/>
          </a:ln>
        </p:spPr>
      </p:pic>
      <p:pic>
        <p:nvPicPr>
          <p:cNvPr id="87" name="Google Shape;87;p17"/>
          <p:cNvPicPr preferRelativeResize="0"/>
          <p:nvPr/>
        </p:nvPicPr>
        <p:blipFill>
          <a:blip r:embed="rId4">
            <a:alphaModFix/>
          </a:blip>
          <a:stretch>
            <a:fillRect/>
          </a:stretch>
        </p:blipFill>
        <p:spPr>
          <a:xfrm>
            <a:off x="2997200" y="942175"/>
            <a:ext cx="3149600" cy="2455200"/>
          </a:xfrm>
          <a:prstGeom prst="rect">
            <a:avLst/>
          </a:prstGeom>
          <a:noFill/>
          <a:ln>
            <a:noFill/>
          </a:ln>
        </p:spPr>
      </p:pic>
      <p:sp>
        <p:nvSpPr>
          <p:cNvPr id="88" name="Google Shape;88;p17"/>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Examples of problems</a:t>
            </a:r>
            <a:endParaRPr/>
          </a:p>
        </p:txBody>
      </p:sp>
      <p:pic>
        <p:nvPicPr>
          <p:cNvPr id="89" name="Google Shape;89;p17"/>
          <p:cNvPicPr preferRelativeResize="0"/>
          <p:nvPr/>
        </p:nvPicPr>
        <p:blipFill rotWithShape="1">
          <a:blip r:embed="rId5">
            <a:alphaModFix/>
          </a:blip>
          <a:srcRect b="8500" l="0" r="0" t="0"/>
          <a:stretch/>
        </p:blipFill>
        <p:spPr>
          <a:xfrm>
            <a:off x="5992625" y="3027250"/>
            <a:ext cx="2839675" cy="196377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List of users (and description)</a:t>
            </a:r>
            <a:endParaRPr/>
          </a:p>
        </p:txBody>
      </p:sp>
      <p:sp>
        <p:nvSpPr>
          <p:cNvPr id="95" name="Google Shape;95;p18"/>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Our project has one type of user: people in need. What differs between users is what they need. We aimed to cover the main emergency services that </a:t>
            </a:r>
            <a:r>
              <a:rPr lang="en"/>
              <a:t>people</a:t>
            </a:r>
            <a:r>
              <a:rPr lang="en"/>
              <a:t> could need. For example, someone that has fallen and isn’t sure how to clean their wound. Our chatbot would be able to give concise, step-by-step instructions to clean and wrap the wound.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User Needs</a:t>
            </a:r>
            <a:endParaRPr/>
          </a:p>
        </p:txBody>
      </p:sp>
      <p:sp>
        <p:nvSpPr>
          <p:cNvPr id="101" name="Google Shape;101;p19"/>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Mental health questions</a:t>
            </a:r>
            <a:endParaRPr/>
          </a:p>
          <a:p>
            <a:pPr indent="-342900" lvl="0" marL="457200" rtl="0" algn="l">
              <a:spcBef>
                <a:spcPts val="0"/>
              </a:spcBef>
              <a:spcAft>
                <a:spcPts val="0"/>
              </a:spcAft>
              <a:buSzPts val="1800"/>
              <a:buChar char="-"/>
            </a:pPr>
            <a:r>
              <a:rPr lang="en"/>
              <a:t>Medical assistance</a:t>
            </a:r>
            <a:endParaRPr/>
          </a:p>
          <a:p>
            <a:pPr indent="-342900" lvl="0" marL="457200" rtl="0" algn="l">
              <a:spcBef>
                <a:spcPts val="0"/>
              </a:spcBef>
              <a:spcAft>
                <a:spcPts val="0"/>
              </a:spcAft>
              <a:buSzPts val="1800"/>
              <a:buChar char="-"/>
            </a:pPr>
            <a:r>
              <a:rPr lang="en"/>
              <a:t>Legal direction</a:t>
            </a:r>
            <a:endParaRPr/>
          </a:p>
          <a:p>
            <a:pPr indent="-342900" lvl="0" marL="457200" rtl="0" algn="l">
              <a:spcBef>
                <a:spcPts val="0"/>
              </a:spcBef>
              <a:spcAft>
                <a:spcPts val="0"/>
              </a:spcAft>
              <a:buSzPts val="1800"/>
              <a:buChar char="-"/>
            </a:pPr>
            <a:r>
              <a:rPr lang="en"/>
              <a:t>Housing advice</a:t>
            </a:r>
            <a:endParaRPr/>
          </a:p>
          <a:p>
            <a:pPr indent="-342900" lvl="0" marL="457200" rtl="0" algn="l">
              <a:spcBef>
                <a:spcPts val="0"/>
              </a:spcBef>
              <a:spcAft>
                <a:spcPts val="0"/>
              </a:spcAft>
              <a:buSzPts val="1800"/>
              <a:buChar char="-"/>
            </a:pPr>
            <a:r>
              <a:rPr lang="en"/>
              <a:t>Evacuation information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Conclusions</a:t>
            </a:r>
            <a:endParaRPr/>
          </a:p>
        </p:txBody>
      </p:sp>
      <p:sp>
        <p:nvSpPr>
          <p:cNvPr id="107" name="Google Shape;107;p20"/>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users of this product are broadly classified with the overarching commonality of looking for help. Our product has several focus areas that the users would ideally be asking about. The users, if they were in an emergency situation, need a product that is knowledgeable, quick, concise, and easy to understand. This context is the inspiration for our project: to be for good.</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0838F"/>
      </a:accent5>
      <a:accent6>
        <a:srgbClr val="F8E71C"/>
      </a:accent6>
      <a:hlink>
        <a:srgbClr val="00838F"/>
      </a:hlink>
      <a:folHlink>
        <a:srgbClr val="00838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